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Assistant" pitchFamily="2" charset="-79"/>
      <p:regular r:id="rId18"/>
      <p:bold r:id="rId19"/>
    </p:embeddedFont>
    <p:embeddedFont>
      <p:font typeface="Assistant ExtraBold" pitchFamily="2" charset="-79"/>
      <p:bold r:id="rId20"/>
    </p:embeddedFont>
    <p:embeddedFont>
      <p:font typeface="Assistant ExtraLight" pitchFamily="2" charset="-79"/>
      <p:regular r:id="rId21"/>
      <p:bold r:id="rId22"/>
    </p:embeddedFont>
    <p:embeddedFont>
      <p:font typeface="Assistant Light" pitchFamily="2" charset="-79"/>
      <p:regular r:id="rId23"/>
      <p:bold r:id="rId24"/>
    </p:embeddedFont>
    <p:embeddedFont>
      <p:font typeface="Assistant Medium" pitchFamily="2" charset="-79"/>
      <p:regular r:id="rId25"/>
      <p:bold r:id="rId26"/>
    </p:embeddedFont>
    <p:embeddedFont>
      <p:font typeface="Assistant SemiBold" pitchFamily="2" charset="-79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IBM Plex Mono" panose="020B0509050203000203" pitchFamily="49" charset="77"/>
      <p:regular r:id="rId35"/>
      <p:bold r:id="rId36"/>
      <p:italic r:id="rId37"/>
      <p:boldItalic r:id="rId38"/>
    </p:embeddedFont>
    <p:embeddedFont>
      <p:font typeface="IBM Plex Mono Medium" panose="020F0502020204030204" pitchFamily="34" charset="0"/>
      <p:regular r:id="rId39"/>
      <p:bold r:id="rId40"/>
      <p:italic r:id="rId41"/>
      <p:boldItalic r:id="rId42"/>
    </p:embeddedFont>
    <p:embeddedFont>
      <p:font typeface="IBM Plex Mono SemiBold" panose="020F0502020204030204" pitchFamily="34" charset="0"/>
      <p:regular r:id="rId43"/>
      <p:bold r:id="rId44"/>
      <p:italic r:id="rId45"/>
      <p:boldItalic r:id="rId46"/>
    </p:embeddedFont>
    <p:embeddedFont>
      <p:font typeface="IBM Plex Sans" panose="020B0503050203000203" pitchFamily="34" charset="0"/>
      <p:regular r:id="rId47"/>
      <p:bold r:id="rId48"/>
      <p:italic r:id="rId49"/>
      <p:boldItalic r:id="rId50"/>
    </p:embeddedFont>
    <p:embeddedFont>
      <p:font typeface="IBM Plex Sans Medium" panose="020F0502020204030204" pitchFamily="34" charset="0"/>
      <p:regular r:id="rId51"/>
      <p:bold r:id="rId52"/>
      <p:italic r:id="rId53"/>
      <p:boldItalic r:id="rId54"/>
    </p:embeddedFont>
    <p:embeddedFont>
      <p:font typeface="IBM Plex Sans SemiBold" panose="020F0502020204030204" pitchFamily="34" charset="0"/>
      <p:regular r:id="rId55"/>
      <p:bold r:id="rId56"/>
      <p:italic r:id="rId57"/>
      <p:boldItalic r:id="rId58"/>
    </p:embeddedFont>
    <p:embeddedFont>
      <p:font typeface="Montserrat" pitchFamily="2" charset="77"/>
      <p:regular r:id="rId59"/>
      <p:bold r:id="rId60"/>
      <p:italic r:id="rId61"/>
      <p:boldItalic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60"/>
  </p:normalViewPr>
  <p:slideViewPr>
    <p:cSldViewPr snapToGrid="0">
      <p:cViewPr varScale="1">
        <p:scale>
          <a:sx n="165" d="100"/>
          <a:sy n="165" d="100"/>
        </p:scale>
        <p:origin x="2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42" Type="http://schemas.openxmlformats.org/officeDocument/2006/relationships/font" Target="fonts/font25.fntdata"/><Relationship Id="rId47" Type="http://schemas.openxmlformats.org/officeDocument/2006/relationships/font" Target="fonts/font30.fntdata"/><Relationship Id="rId63" Type="http://schemas.openxmlformats.org/officeDocument/2006/relationships/font" Target="fonts/font4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3" Type="http://schemas.openxmlformats.org/officeDocument/2006/relationships/font" Target="fonts/font36.fntdata"/><Relationship Id="rId58" Type="http://schemas.openxmlformats.org/officeDocument/2006/relationships/font" Target="fonts/font41.fntdata"/><Relationship Id="rId66" Type="http://schemas.openxmlformats.org/officeDocument/2006/relationships/font" Target="fonts/font49.fntdata"/><Relationship Id="rId5" Type="http://schemas.openxmlformats.org/officeDocument/2006/relationships/slide" Target="slides/slide4.xml"/><Relationship Id="rId61" Type="http://schemas.openxmlformats.org/officeDocument/2006/relationships/font" Target="fonts/font44.fntdata"/><Relationship Id="rId19" Type="http://schemas.openxmlformats.org/officeDocument/2006/relationships/font" Target="fonts/font2.fntdata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font" Target="fonts/font31.fntdata"/><Relationship Id="rId56" Type="http://schemas.openxmlformats.org/officeDocument/2006/relationships/font" Target="fonts/font39.fntdata"/><Relationship Id="rId64" Type="http://schemas.openxmlformats.org/officeDocument/2006/relationships/font" Target="fonts/font4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59" Type="http://schemas.openxmlformats.org/officeDocument/2006/relationships/font" Target="fonts/font42.fntdata"/><Relationship Id="rId67" Type="http://schemas.openxmlformats.org/officeDocument/2006/relationships/presProps" Target="presProps.xml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54" Type="http://schemas.openxmlformats.org/officeDocument/2006/relationships/font" Target="fonts/font37.fntdata"/><Relationship Id="rId62" Type="http://schemas.openxmlformats.org/officeDocument/2006/relationships/font" Target="fonts/font4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font" Target="fonts/font32.fntdata"/><Relationship Id="rId57" Type="http://schemas.openxmlformats.org/officeDocument/2006/relationships/font" Target="fonts/font40.fntdata"/><Relationship Id="rId10" Type="http://schemas.openxmlformats.org/officeDocument/2006/relationships/slide" Target="slides/slide9.xml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52" Type="http://schemas.openxmlformats.org/officeDocument/2006/relationships/font" Target="fonts/font35.fntdata"/><Relationship Id="rId60" Type="http://schemas.openxmlformats.org/officeDocument/2006/relationships/font" Target="fonts/font43.fntdata"/><Relationship Id="rId65" Type="http://schemas.openxmlformats.org/officeDocument/2006/relationships/font" Target="fonts/font4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9" Type="http://schemas.openxmlformats.org/officeDocument/2006/relationships/font" Target="fonts/font22.fntdata"/><Relationship Id="rId34" Type="http://schemas.openxmlformats.org/officeDocument/2006/relationships/font" Target="fonts/font17.fntdata"/><Relationship Id="rId50" Type="http://schemas.openxmlformats.org/officeDocument/2006/relationships/font" Target="fonts/font33.fntdata"/><Relationship Id="rId55" Type="http://schemas.openxmlformats.org/officeDocument/2006/relationships/font" Target="fonts/font3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69d1aef1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69d1aef1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ea89a544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ea89a544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ea89a544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ea89a544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Soumyajit Kolay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69d1aef1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69d1aef1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ea89a544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ea89a544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Soumyajit Kolay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ea89a544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ea89a544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ea89a544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ea89a544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2ea89a54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ea89a54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ea89a54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ea89a54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ea89a544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ea89a544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ea89a544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ea89a544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66d101d44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66d101d44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69d1aef1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569d1aef1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66d101d44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66d101d44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ea89a54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ea89a54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E330-22DC-5E41-85D5-5F9F5BF2CBE9}" type="datetimeFigureOut">
              <a:rPr lang="en-US" smtClean="0"/>
              <a:t>7/8/23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49528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E330-22DC-5E41-85D5-5F9F5BF2CBE9}" type="datetimeFigureOut">
              <a:rPr lang="en-US" smtClean="0"/>
              <a:t>7/8/23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54363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E330-22DC-5E41-85D5-5F9F5BF2CBE9}" type="datetimeFigureOut">
              <a:rPr lang="en-US" smtClean="0"/>
              <a:t>7/8/23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27791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0381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E330-22DC-5E41-85D5-5F9F5BF2CBE9}" type="datetimeFigureOut">
              <a:rPr lang="en-US" smtClean="0"/>
              <a:t>7/8/23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04210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E330-22DC-5E41-85D5-5F9F5BF2CBE9}" type="datetimeFigureOut">
              <a:rPr lang="en-US" smtClean="0"/>
              <a:t>7/8/23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800678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E330-22DC-5E41-85D5-5F9F5BF2CBE9}" type="datetimeFigureOut">
              <a:rPr lang="en-US" smtClean="0"/>
              <a:t>7/8/23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962409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E330-22DC-5E41-85D5-5F9F5BF2CBE9}" type="datetimeFigureOut">
              <a:rPr lang="en-US" smtClean="0"/>
              <a:t>7/8/23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22962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E330-22DC-5E41-85D5-5F9F5BF2CBE9}" type="datetimeFigureOut">
              <a:rPr lang="en-US" smtClean="0"/>
              <a:t>7/8/23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407564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E330-22DC-5E41-85D5-5F9F5BF2CBE9}" type="datetimeFigureOut">
              <a:rPr lang="en-US" smtClean="0"/>
              <a:t>7/8/23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6548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E330-22DC-5E41-85D5-5F9F5BF2CBE9}" type="datetimeFigureOut">
              <a:rPr lang="en-US" smtClean="0"/>
              <a:t>7/8/23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478208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E330-22DC-5E41-85D5-5F9F5BF2CBE9}" type="datetimeFigureOut">
              <a:rPr lang="en-US" smtClean="0"/>
              <a:t>7/8/23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16608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DE330-22DC-5E41-85D5-5F9F5BF2CBE9}" type="datetimeFigureOut">
              <a:rPr lang="en-US" smtClean="0"/>
              <a:t>7/8/23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003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804400" y="1400225"/>
            <a:ext cx="3339600" cy="19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27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Marketing Campaign Analysis For </a:t>
            </a:r>
            <a:br>
              <a:rPr lang="en" sz="2827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r>
              <a:rPr lang="en" sz="2827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Superhero U Event</a:t>
            </a:r>
            <a:endParaRPr sz="6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804400" y="3546700"/>
            <a:ext cx="33396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27">
                <a:solidFill>
                  <a:schemeClr val="dk2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SLU DV Group - </a:t>
            </a:r>
            <a:r>
              <a:rPr lang="en" sz="1627">
                <a:solidFill>
                  <a:schemeClr val="dk2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4</a:t>
            </a:r>
            <a:endParaRPr sz="100"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Analysis of                                      Ad Campaigns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1400"/>
            <a:ext cx="8839200" cy="322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0075" y="445025"/>
            <a:ext cx="332360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75" y="1102187"/>
            <a:ext cx="4669751" cy="404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925" y="1181414"/>
            <a:ext cx="4296675" cy="38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Analysis of                                      Ad Campaigns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075" y="445025"/>
            <a:ext cx="332360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150" y="1184725"/>
            <a:ext cx="3847849" cy="38478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0" name="Google Shape;160;p24"/>
          <p:cNvSpPr txBox="1">
            <a:spLocks noGrp="1"/>
          </p:cNvSpPr>
          <p:nvPr>
            <p:ph type="title" idx="4294967295"/>
          </p:nvPr>
        </p:nvSpPr>
        <p:spPr>
          <a:xfrm>
            <a:off x="4883150" y="1435100"/>
            <a:ext cx="4260850" cy="19637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>
                <a:latin typeface="IBM Plex Mono"/>
                <a:ea typeface="IBM Plex Mono"/>
                <a:cs typeface="IBM Plex Mono"/>
                <a:sym typeface="IBM Plex Mono"/>
              </a:rPr>
              <a:t>&lt;1%</a:t>
            </a:r>
            <a:endParaRPr sz="76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1" name="Google Shape;161;p24"/>
          <p:cNvSpPr txBox="1">
            <a:spLocks noGrp="1"/>
          </p:cNvSpPr>
          <p:nvPr>
            <p:ph type="body" idx="4294967295"/>
          </p:nvPr>
        </p:nvSpPr>
        <p:spPr>
          <a:xfrm>
            <a:off x="4883150" y="3481388"/>
            <a:ext cx="4260850" cy="1300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Assistant"/>
                <a:ea typeface="Assistant"/>
                <a:cs typeface="Assistant"/>
                <a:sym typeface="Assistant"/>
              </a:rPr>
              <a:t>Total Results for </a:t>
            </a:r>
            <a:r>
              <a:rPr lang="en">
                <a:solidFill>
                  <a:srgbClr val="CC0000"/>
                </a:solidFill>
                <a:latin typeface="Assistant"/>
                <a:ea typeface="Assistant"/>
                <a:cs typeface="Assistant"/>
                <a:sym typeface="Assistant"/>
              </a:rPr>
              <a:t>Campaign 3</a:t>
            </a:r>
            <a:endParaRPr>
              <a:solidFill>
                <a:srgbClr val="CC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 idx="4294967295"/>
          </p:nvPr>
        </p:nvSpPr>
        <p:spPr>
          <a:xfrm>
            <a:off x="0" y="444500"/>
            <a:ext cx="85217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Analysis of                                      Ad Campaigns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0075" y="445025"/>
            <a:ext cx="332360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13" y="1105225"/>
            <a:ext cx="8265974" cy="39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How much ₹₹₹ to get a participant?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6691425" y="3504200"/>
            <a:ext cx="197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"/>
                <a:ea typeface="Assistant"/>
                <a:cs typeface="Assistant"/>
                <a:sym typeface="Assistant"/>
              </a:rPr>
              <a:t>&lt;</a:t>
            </a:r>
            <a:r>
              <a:rPr lang="en" sz="1300">
                <a:latin typeface="IBM Plex Mono"/>
                <a:ea typeface="IBM Plex Mono"/>
                <a:cs typeface="IBM Plex Mono"/>
                <a:sym typeface="IBM Plex Mono"/>
              </a:rPr>
              <a:t>₹1.00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 per participant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71" name="Google Shape;171;p25"/>
          <p:cNvSpPr/>
          <p:nvPr/>
        </p:nvSpPr>
        <p:spPr>
          <a:xfrm rot="5400000">
            <a:off x="7430500" y="3278550"/>
            <a:ext cx="379200" cy="1681800"/>
          </a:xfrm>
          <a:prstGeom prst="leftBrace">
            <a:avLst>
              <a:gd name="adj1" fmla="val 17946"/>
              <a:gd name="adj2" fmla="val 502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Conclusion 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Assistant"/>
                <a:ea typeface="Assistant"/>
                <a:cs typeface="Assistant"/>
                <a:sym typeface="Assistant"/>
              </a:rPr>
              <a:t>After analyzing the </a:t>
            </a: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data 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on </a:t>
            </a: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Marketing Campaigns 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for the </a:t>
            </a: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Superhero U 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event using </a:t>
            </a: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visualizations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, it is clear that some campaigns performed worse than others, which can be removed to save </a:t>
            </a: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Marketing Expenditure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>
                <a:latin typeface="Assistant"/>
                <a:ea typeface="Assistant"/>
                <a:cs typeface="Assistant"/>
                <a:sym typeface="Assistant"/>
              </a:rPr>
              <a:t>one of which is very obvious.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7257000" y="3661200"/>
            <a:ext cx="157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ExtraBold"/>
                <a:ea typeface="Assistant ExtraBold"/>
                <a:cs typeface="Assistant ExtraBold"/>
                <a:sym typeface="Assistant ExtraBold"/>
              </a:rPr>
              <a:t>Campaign 3</a:t>
            </a:r>
            <a:endParaRPr>
              <a:latin typeface="Assistant ExtraBold"/>
              <a:ea typeface="Assistant ExtraBold"/>
              <a:cs typeface="Assistant ExtraBold"/>
              <a:sym typeface="Assistant ExtraBold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325" y="3587463"/>
            <a:ext cx="547676" cy="5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311700" y="2291575"/>
            <a:ext cx="537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₹85</a:t>
            </a:r>
            <a:r>
              <a:rPr lang="en" sz="5600">
                <a:latin typeface="IBM Plex Mono"/>
                <a:ea typeface="IBM Plex Mono"/>
                <a:cs typeface="IBM Plex Mono"/>
                <a:sym typeface="IBM Plex Mono"/>
              </a:rPr>
              <a:t>1 (7.04%)</a:t>
            </a:r>
            <a:endParaRPr sz="5600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866850" y="4135150"/>
            <a:ext cx="4260300" cy="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34343"/>
                </a:solidFill>
                <a:latin typeface="Assistant"/>
                <a:ea typeface="Assistant"/>
                <a:cs typeface="Assistant"/>
                <a:sym typeface="Assistant"/>
              </a:rPr>
              <a:t>Saved on Marketing</a:t>
            </a:r>
            <a:br>
              <a:rPr lang="en" sz="2100">
                <a:solidFill>
                  <a:srgbClr val="434343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lang="en" sz="1600">
                <a:solidFill>
                  <a:srgbClr val="434343"/>
                </a:solidFill>
                <a:latin typeface="Assistant"/>
                <a:ea typeface="Assistant"/>
                <a:cs typeface="Assistant"/>
                <a:sym typeface="Assistant"/>
              </a:rPr>
              <a:t>(after removing </a:t>
            </a:r>
            <a:r>
              <a:rPr lang="en" sz="1600" b="1">
                <a:solidFill>
                  <a:srgbClr val="434343"/>
                </a:solidFill>
                <a:latin typeface="Assistant"/>
                <a:ea typeface="Assistant"/>
                <a:cs typeface="Assistant"/>
                <a:sym typeface="Assistant"/>
              </a:rPr>
              <a:t>Campaign 3</a:t>
            </a:r>
            <a:r>
              <a:rPr lang="en" sz="1600">
                <a:solidFill>
                  <a:srgbClr val="434343"/>
                </a:solidFill>
                <a:latin typeface="Assistant"/>
                <a:ea typeface="Assistant"/>
                <a:cs typeface="Assistant"/>
                <a:sym typeface="Assistant"/>
              </a:rPr>
              <a:t>)</a:t>
            </a:r>
            <a:endParaRPr sz="1600">
              <a:solidFill>
                <a:srgbClr val="434343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1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147375" y="110575"/>
            <a:ext cx="92907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  </a:t>
            </a:r>
            <a:r>
              <a:rPr lang="en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Team Description</a:t>
            </a:r>
            <a:endParaRPr sz="35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54150" y="1282650"/>
            <a:ext cx="4424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21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Project Head</a:t>
            </a:r>
            <a:r>
              <a:rPr lang="en" sz="19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:</a:t>
            </a:r>
            <a:r>
              <a:rPr lang="en" sz="1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  </a:t>
            </a:r>
            <a:r>
              <a:rPr lang="en" sz="21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Debjit Datta.</a:t>
            </a:r>
            <a:endParaRPr sz="2100">
              <a:solidFill>
                <a:schemeClr val="dk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21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Team Lead </a:t>
            </a:r>
            <a:r>
              <a:rPr lang="en" sz="19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:</a:t>
            </a:r>
            <a:r>
              <a:rPr lang="en" sz="1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 </a:t>
            </a:r>
            <a:r>
              <a:rPr lang="en" sz="21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Pranav Sharma.</a:t>
            </a:r>
            <a:endParaRPr sz="2100">
              <a:solidFill>
                <a:schemeClr val="dk1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21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Project Manager</a:t>
            </a:r>
            <a:r>
              <a:rPr lang="en" sz="19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:</a:t>
            </a:r>
            <a:r>
              <a:rPr lang="en" sz="1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 </a:t>
            </a:r>
            <a:r>
              <a:rPr lang="en" sz="21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Kailas Manoj, Mohammed Ameer, Shreyas Shete, Tushar Kumar.  </a:t>
            </a:r>
            <a:endParaRPr sz="2100">
              <a:solidFill>
                <a:schemeClr val="dk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 sz="21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Project Scribe</a:t>
            </a:r>
            <a:r>
              <a:rPr lang="en" sz="19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: </a:t>
            </a:r>
            <a:r>
              <a:rPr lang="en" sz="1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 </a:t>
            </a:r>
            <a:r>
              <a:rPr lang="en" sz="21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Soumyajit Kolay.</a:t>
            </a:r>
            <a:endParaRPr sz="2100">
              <a:solidFill>
                <a:schemeClr val="dk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21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Project Lead</a:t>
            </a:r>
            <a:r>
              <a:rPr lang="en" sz="19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:</a:t>
            </a:r>
            <a:r>
              <a:rPr lang="en" sz="19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 </a:t>
            </a:r>
            <a:r>
              <a:rPr lang="en" sz="21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Anjali Mailavarapu.</a:t>
            </a:r>
            <a:endParaRPr sz="2100">
              <a:solidFill>
                <a:schemeClr val="dk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l="13688"/>
          <a:stretch/>
        </p:blipFill>
        <p:spPr>
          <a:xfrm>
            <a:off x="4572000" y="0"/>
            <a:ext cx="5537448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What is                                       ?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4294967295"/>
          </p:nvPr>
        </p:nvSpPr>
        <p:spPr>
          <a:xfrm>
            <a:off x="0" y="1152525"/>
            <a:ext cx="8521700" cy="2459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b="1"/>
              <a:t>Inventive </a:t>
            </a:r>
            <a:r>
              <a:rPr lang="en"/>
              <a:t>and </a:t>
            </a:r>
            <a:r>
              <a:rPr lang="en" b="1"/>
              <a:t>Imaginative </a:t>
            </a:r>
            <a:r>
              <a:rPr lang="en"/>
              <a:t>event targeted at </a:t>
            </a:r>
            <a:r>
              <a:rPr lang="en" b="1"/>
              <a:t>youth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Promotes </a:t>
            </a:r>
            <a:r>
              <a:rPr lang="en" b="1"/>
              <a:t>creativity</a:t>
            </a:r>
            <a:r>
              <a:rPr lang="en"/>
              <a:t>, </a:t>
            </a:r>
            <a:r>
              <a:rPr lang="en" b="1"/>
              <a:t>innovation</a:t>
            </a:r>
            <a:r>
              <a:rPr lang="en"/>
              <a:t>, and </a:t>
            </a:r>
            <a:r>
              <a:rPr lang="en" b="1"/>
              <a:t>social responsibility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Emphasises </a:t>
            </a:r>
            <a:r>
              <a:rPr lang="en" b="1"/>
              <a:t>Competition </a:t>
            </a:r>
            <a:r>
              <a:rPr lang="en"/>
              <a:t>and </a:t>
            </a:r>
            <a:r>
              <a:rPr lang="en" b="1"/>
              <a:t>Social Problem Solving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Pertains to </a:t>
            </a:r>
            <a:r>
              <a:rPr lang="en" b="1"/>
              <a:t>United Nations’ </a:t>
            </a:r>
            <a:r>
              <a:rPr lang="en"/>
              <a:t>mission</a:t>
            </a:r>
            <a:r>
              <a:rPr lang="en" b="1"/>
              <a:t> </a:t>
            </a:r>
            <a:r>
              <a:rPr lang="en"/>
              <a:t>to advance </a:t>
            </a:r>
            <a:r>
              <a:rPr lang="en" b="1"/>
              <a:t>Equality in Access </a:t>
            </a:r>
            <a:r>
              <a:rPr lang="en"/>
              <a:t>and </a:t>
            </a:r>
            <a:r>
              <a:rPr lang="en" b="1"/>
              <a:t>Quality of Education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Aims to tackle the </a:t>
            </a:r>
            <a:r>
              <a:rPr lang="en" b="1"/>
              <a:t>5 P’s </a:t>
            </a:r>
            <a:r>
              <a:rPr lang="en"/>
              <a:t>of Sustainable Development Goals (SDG), i.e., </a:t>
            </a:r>
            <a:r>
              <a:rPr lang="en" b="1"/>
              <a:t>People</a:t>
            </a:r>
            <a:r>
              <a:rPr lang="en"/>
              <a:t>,</a:t>
            </a:r>
            <a:r>
              <a:rPr lang="en" b="1"/>
              <a:t> Prosperity</a:t>
            </a:r>
            <a:r>
              <a:rPr lang="en"/>
              <a:t>,</a:t>
            </a:r>
            <a:r>
              <a:rPr lang="en" b="1"/>
              <a:t> Planet</a:t>
            </a:r>
            <a:r>
              <a:rPr lang="en"/>
              <a:t>, </a:t>
            </a:r>
            <a:r>
              <a:rPr lang="en" b="1"/>
              <a:t>Partnerships</a:t>
            </a:r>
            <a:r>
              <a:rPr lang="en"/>
              <a:t>, and </a:t>
            </a:r>
            <a:r>
              <a:rPr lang="en" b="1"/>
              <a:t>Peace</a:t>
            </a:r>
            <a:endParaRPr b="1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700" y="3475625"/>
            <a:ext cx="4780600" cy="19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574" y="445025"/>
            <a:ext cx="332353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588" y="1264663"/>
            <a:ext cx="904875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43838" y="2306250"/>
            <a:ext cx="1658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650" b="1">
                <a:solidFill>
                  <a:srgbClr val="09365C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Imagine...</a:t>
            </a:r>
            <a:endParaRPr sz="80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163" y="1264663"/>
            <a:ext cx="9048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5725" y="1228138"/>
            <a:ext cx="9048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3263" y="1228138"/>
            <a:ext cx="904875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4864713" y="2306250"/>
            <a:ext cx="1658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650" b="1">
                <a:solidFill>
                  <a:srgbClr val="09365C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Innovate...</a:t>
            </a:r>
            <a:endParaRPr sz="1050" b="1">
              <a:solidFill>
                <a:srgbClr val="09365C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7058050" y="2306238"/>
            <a:ext cx="1658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650" b="1">
                <a:solidFill>
                  <a:srgbClr val="09365C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Inspire...</a:t>
            </a:r>
            <a:endParaRPr sz="1050" b="1">
              <a:solidFill>
                <a:srgbClr val="09365C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2671400" y="2306250"/>
            <a:ext cx="1658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650" b="1">
                <a:solidFill>
                  <a:srgbClr val="09365C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Illustrate…</a:t>
            </a:r>
            <a:endParaRPr sz="1050" b="1">
              <a:solidFill>
                <a:srgbClr val="09365C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445675" y="2816900"/>
            <a:ext cx="1658400" cy="16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1625" algn="l" rtl="0">
              <a:spcBef>
                <a:spcPts val="1000"/>
              </a:spcBef>
              <a:spcAft>
                <a:spcPts val="0"/>
              </a:spcAft>
              <a:buClr>
                <a:srgbClr val="4F4F4F"/>
              </a:buClr>
              <a:buSzPts val="1150"/>
              <a:buFont typeface="IBM Plex Sans"/>
              <a:buChar char="●"/>
            </a:pPr>
            <a:r>
              <a:rPr lang="en" sz="1150">
                <a:solidFill>
                  <a:srgbClr val="4F4F4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Who would you be?</a:t>
            </a:r>
            <a:endParaRPr sz="1150">
              <a:solidFill>
                <a:srgbClr val="4F4F4F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1625" algn="l" rtl="0">
              <a:spcBef>
                <a:spcPts val="1000"/>
              </a:spcBef>
              <a:spcAft>
                <a:spcPts val="0"/>
              </a:spcAft>
              <a:buClr>
                <a:srgbClr val="4F4F4F"/>
              </a:buClr>
              <a:buSzPts val="1150"/>
              <a:buFont typeface="IBM Plex Sans"/>
              <a:buChar char="●"/>
            </a:pPr>
            <a:r>
              <a:rPr lang="en" sz="1150">
                <a:solidFill>
                  <a:srgbClr val="4F4F4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What problem are you solving?</a:t>
            </a:r>
            <a:endParaRPr sz="1150">
              <a:solidFill>
                <a:srgbClr val="4F4F4F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1625" algn="l" rtl="0">
              <a:spcBef>
                <a:spcPts val="1000"/>
              </a:spcBef>
              <a:spcAft>
                <a:spcPts val="0"/>
              </a:spcAft>
              <a:buClr>
                <a:srgbClr val="4F4F4F"/>
              </a:buClr>
              <a:buSzPts val="1150"/>
              <a:buFont typeface="IBM Plex Sans"/>
              <a:buChar char="●"/>
            </a:pPr>
            <a:r>
              <a:rPr lang="en" sz="1150">
                <a:solidFill>
                  <a:srgbClr val="4F4F4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How will you solve it?</a:t>
            </a:r>
            <a:endParaRPr sz="1150">
              <a:solidFill>
                <a:srgbClr val="4F4F4F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4864725" y="2816900"/>
            <a:ext cx="1658400" cy="19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1625" algn="l" rtl="0">
              <a:spcBef>
                <a:spcPts val="1000"/>
              </a:spcBef>
              <a:spcAft>
                <a:spcPts val="0"/>
              </a:spcAft>
              <a:buClr>
                <a:srgbClr val="4F4F4F"/>
              </a:buClr>
              <a:buSzPts val="1150"/>
              <a:buFont typeface="IBM Plex Sans"/>
              <a:buChar char="●"/>
            </a:pPr>
            <a:r>
              <a:rPr lang="en" sz="1150">
                <a:solidFill>
                  <a:srgbClr val="4F4F4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Superhero that takes challenges and show us what they can do.</a:t>
            </a:r>
            <a:endParaRPr sz="1150">
              <a:solidFill>
                <a:srgbClr val="4F4F4F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1625" algn="l" rtl="0">
              <a:spcBef>
                <a:spcPts val="1000"/>
              </a:spcBef>
              <a:spcAft>
                <a:spcPts val="0"/>
              </a:spcAft>
              <a:buClr>
                <a:srgbClr val="4F4F4F"/>
              </a:buClr>
              <a:buSzPts val="1150"/>
              <a:buFont typeface="IBM Plex Sans"/>
              <a:buChar char="●"/>
            </a:pPr>
            <a:r>
              <a:rPr lang="en" sz="1150">
                <a:solidFill>
                  <a:srgbClr val="4F4F4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Superhero who come up with great ideas and ready to share.</a:t>
            </a:r>
            <a:endParaRPr sz="1150">
              <a:solidFill>
                <a:srgbClr val="4F4F4F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655200" y="2816900"/>
            <a:ext cx="1658400" cy="17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1625" algn="l" rtl="0">
              <a:spcBef>
                <a:spcPts val="1000"/>
              </a:spcBef>
              <a:spcAft>
                <a:spcPts val="0"/>
              </a:spcAft>
              <a:buClr>
                <a:srgbClr val="4F4F4F"/>
              </a:buClr>
              <a:buSzPts val="1150"/>
              <a:buFont typeface="IBM Plex Sans"/>
              <a:buChar char="●"/>
            </a:pPr>
            <a:r>
              <a:rPr lang="en" sz="1150">
                <a:solidFill>
                  <a:srgbClr val="4F4F4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Superhero can tell us their story.</a:t>
            </a:r>
            <a:endParaRPr sz="1150">
              <a:solidFill>
                <a:srgbClr val="4F4F4F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01625" algn="l" rtl="0">
              <a:spcBef>
                <a:spcPts val="1000"/>
              </a:spcBef>
              <a:spcAft>
                <a:spcPts val="0"/>
              </a:spcAft>
              <a:buClr>
                <a:srgbClr val="4F4F4F"/>
              </a:buClr>
              <a:buSzPts val="1150"/>
              <a:buFont typeface="IBM Plex Sans"/>
              <a:buChar char="●"/>
            </a:pPr>
            <a:r>
              <a:rPr lang="en" sz="1150">
                <a:solidFill>
                  <a:srgbClr val="4F4F4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Story can be content, illustration, posters, photo collages</a:t>
            </a:r>
            <a:endParaRPr sz="1150">
              <a:solidFill>
                <a:srgbClr val="4F4F4F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6926500" y="2816900"/>
            <a:ext cx="16584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1625" algn="l" rtl="0">
              <a:spcBef>
                <a:spcPts val="1000"/>
              </a:spcBef>
              <a:spcAft>
                <a:spcPts val="0"/>
              </a:spcAft>
              <a:buClr>
                <a:srgbClr val="4F4F4F"/>
              </a:buClr>
              <a:buSzPts val="1150"/>
              <a:buFont typeface="IBM Plex Sans"/>
              <a:buChar char="●"/>
            </a:pPr>
            <a:r>
              <a:rPr lang="en" sz="1150">
                <a:solidFill>
                  <a:srgbClr val="4F4F4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creativity, in yourself and among your peers!</a:t>
            </a:r>
            <a:endParaRPr sz="1150">
              <a:solidFill>
                <a:srgbClr val="4F4F4F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2551875" y="1478650"/>
            <a:ext cx="457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2104075" y="230400"/>
            <a:ext cx="561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More About                                 ….  </a:t>
            </a:r>
            <a:endParaRPr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6088" y="316650"/>
            <a:ext cx="2322465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l="17307" t="15711" r="17916" b="22137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" name="Google Shape;96;p17"/>
          <p:cNvSpPr txBox="1"/>
          <p:nvPr/>
        </p:nvSpPr>
        <p:spPr>
          <a:xfrm>
            <a:off x="337050" y="84450"/>
            <a:ext cx="4572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Why Facebook Ads ?</a:t>
            </a:r>
            <a:endParaRPr sz="2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613" y="883975"/>
            <a:ext cx="527675" cy="5276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337050" y="1411650"/>
            <a:ext cx="135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Understanding Target Audience</a:t>
            </a:r>
            <a:endParaRPr sz="600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1313" y="883975"/>
            <a:ext cx="527675" cy="52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2764700" y="1411650"/>
            <a:ext cx="1260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Massive User-Base</a:t>
            </a:r>
            <a:endParaRPr sz="600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13" y="2658038"/>
            <a:ext cx="661475" cy="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157598" y="3319525"/>
            <a:ext cx="165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Segmentation Capability</a:t>
            </a:r>
            <a:endParaRPr sz="600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4426" y="2658051"/>
            <a:ext cx="661475" cy="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2793675" y="3319525"/>
            <a:ext cx="1203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Ads based on interests &amp; demographics</a:t>
            </a:r>
            <a:endParaRPr sz="600">
              <a:latin typeface="Assistant Medium"/>
              <a:ea typeface="Assistant Medium"/>
              <a:cs typeface="Assistant Medium"/>
              <a:sym typeface="Assistan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575" y="496813"/>
            <a:ext cx="5405274" cy="41498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0" name="Google Shape;110;p18"/>
          <p:cNvSpPr txBox="1"/>
          <p:nvPr/>
        </p:nvSpPr>
        <p:spPr>
          <a:xfrm>
            <a:off x="-103408" y="-114492"/>
            <a:ext cx="4745150" cy="673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9397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Thank you </a:t>
            </a:r>
            <a:r>
              <a:rPr lang="en" sz="1100" dirty="0" err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Ammer</a:t>
            </a:r>
            <a:r>
              <a:rPr lang="en" sz="11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, now  we will be discussing the Benefits of Facebook </a:t>
            </a:r>
            <a:r>
              <a:rPr lang="en" sz="1100" dirty="0" err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Advertisment</a:t>
            </a:r>
            <a:r>
              <a:rPr lang="en" sz="11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..</a:t>
            </a:r>
            <a:endParaRPr sz="11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04" y="311517"/>
            <a:ext cx="318392" cy="40672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629350" y="222380"/>
            <a:ext cx="1836300" cy="866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spcAft>
                <a:spcPts val="1000"/>
              </a:spcAft>
              <a:buNone/>
              <a:defRPr sz="13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</a:defRPr>
            </a:lvl1pPr>
          </a:lstStyle>
          <a:p>
            <a:pPr algn="l"/>
            <a:r>
              <a:rPr lang="en-IN" sz="900" dirty="0"/>
              <a:t>Being one of the largest social media networks, Facebook has an effective way to drive traffic from active users.</a:t>
            </a:r>
            <a:endParaRPr sz="900" dirty="0">
              <a:sym typeface="Assistant Medium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204" y="1182418"/>
            <a:ext cx="318392" cy="40672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629350" y="1096403"/>
            <a:ext cx="1836300" cy="128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indent="0">
              <a:spcAft>
                <a:spcPts val="1000"/>
              </a:spcAft>
              <a:buNone/>
              <a:defRPr sz="9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</a:defRPr>
            </a:lvl1pPr>
          </a:lstStyle>
          <a:p>
            <a:r>
              <a:rPr lang="en-IN" dirty="0"/>
              <a:t>Facebook targeting options are highly customizable, which mean that we can reach custom audiences based on their age, location, hobbies, interests, etc., which makes reaching the potential buyers even easier.</a:t>
            </a:r>
            <a:endParaRPr dirty="0">
              <a:sym typeface="Assistant Medium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83" y="2378775"/>
            <a:ext cx="416313" cy="4067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5;p18">
            <a:extLst>
              <a:ext uri="{FF2B5EF4-FFF2-40B4-BE49-F238E27FC236}">
                <a16:creationId xmlns:a16="http://schemas.microsoft.com/office/drawing/2014/main" id="{8A2807F5-9F1A-E101-7042-32C5384D9BF0}"/>
              </a:ext>
            </a:extLst>
          </p:cNvPr>
          <p:cNvSpPr txBox="1"/>
          <p:nvPr/>
        </p:nvSpPr>
        <p:spPr>
          <a:xfrm>
            <a:off x="629350" y="2385924"/>
            <a:ext cx="1836300" cy="114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indent="0">
              <a:spcAft>
                <a:spcPts val="1000"/>
              </a:spcAft>
              <a:buNone/>
              <a:defRPr sz="9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</a:defRPr>
            </a:lvl1pPr>
          </a:lstStyle>
          <a:p>
            <a:r>
              <a:rPr lang="en-IN" dirty="0"/>
              <a:t>Third and the most important is The initial set-up for publishing the  ad is very easy in Facebook. In addition to this easy setup, and  the large reach of active users it provides a fast results. </a:t>
            </a:r>
            <a:endParaRPr dirty="0">
              <a:sym typeface="Assistant Medium"/>
            </a:endParaRPr>
          </a:p>
        </p:txBody>
      </p:sp>
      <p:sp>
        <p:nvSpPr>
          <p:cNvPr id="3" name="Google Shape;115;p18">
            <a:extLst>
              <a:ext uri="{FF2B5EF4-FFF2-40B4-BE49-F238E27FC236}">
                <a16:creationId xmlns:a16="http://schemas.microsoft.com/office/drawing/2014/main" id="{634D3E43-1297-AA1C-94D8-3284822BF893}"/>
              </a:ext>
            </a:extLst>
          </p:cNvPr>
          <p:cNvSpPr txBox="1"/>
          <p:nvPr/>
        </p:nvSpPr>
        <p:spPr>
          <a:xfrm>
            <a:off x="270400" y="3386370"/>
            <a:ext cx="2857769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indent="0">
              <a:spcAft>
                <a:spcPts val="1000"/>
              </a:spcAft>
              <a:buNone/>
              <a:defRPr sz="9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Assistant Medium"/>
              </a:rPr>
              <a:t>In the right side of this slide we have attached a chart which is a  study done by </a:t>
            </a:r>
            <a:r>
              <a:rPr lang="en-IN" dirty="0"/>
              <a:t>Wordstream for Facebook Advertising benchmark.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sym typeface="Assistant Medium"/>
              </a:rPr>
              <a:t>From this Chart we can conclude that the Average Conversion Rate of Facebook Ads across different industries is equivalent to  9.21%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sym typeface="Assistant Medium"/>
              </a:rPr>
              <a:t>Moreover from the chart Fitness industries has the highest peak which shows that it got a big boom due to the use of Facebook Ads.</a:t>
            </a:r>
            <a:endParaRPr lang="en-IN" dirty="0"/>
          </a:p>
        </p:txBody>
      </p:sp>
      <p:sp>
        <p:nvSpPr>
          <p:cNvPr id="4" name="Google Shape;113;p18">
            <a:extLst>
              <a:ext uri="{FF2B5EF4-FFF2-40B4-BE49-F238E27FC236}">
                <a16:creationId xmlns:a16="http://schemas.microsoft.com/office/drawing/2014/main" id="{633DD680-68B5-553E-AC8E-C37EFB290BBA}"/>
              </a:ext>
            </a:extLst>
          </p:cNvPr>
          <p:cNvSpPr txBox="1"/>
          <p:nvPr/>
        </p:nvSpPr>
        <p:spPr>
          <a:xfrm>
            <a:off x="4713011" y="47031"/>
            <a:ext cx="4531728" cy="58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spcAft>
                <a:spcPts val="1000"/>
              </a:spcAft>
              <a:buNone/>
              <a:defRPr sz="13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</a:defRPr>
            </a:lvl1pPr>
          </a:lstStyle>
          <a:p>
            <a:pPr algn="l"/>
            <a:r>
              <a:rPr lang="en-US" sz="900" dirty="0">
                <a:sym typeface="Assistant Medium"/>
              </a:rPr>
              <a:t>Facebook </a:t>
            </a:r>
            <a:r>
              <a:rPr lang="en-US" sz="900" dirty="0" err="1">
                <a:sym typeface="Assistant Medium"/>
              </a:rPr>
              <a:t>advertisiment</a:t>
            </a:r>
            <a:r>
              <a:rPr lang="en-US" sz="900" dirty="0">
                <a:sym typeface="Assistant Medium"/>
              </a:rPr>
              <a:t> has many benefits but here we will be discussing the important ones.</a:t>
            </a:r>
            <a:endParaRPr sz="900" dirty="0">
              <a:sym typeface="Assistant Medium"/>
            </a:endParaRPr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107FF9C9-E227-E610-6D24-C1B359D7550A}"/>
              </a:ext>
            </a:extLst>
          </p:cNvPr>
          <p:cNvSpPr txBox="1"/>
          <p:nvPr/>
        </p:nvSpPr>
        <p:spPr>
          <a:xfrm>
            <a:off x="3548055" y="4819770"/>
            <a:ext cx="4531728" cy="45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spcAft>
                <a:spcPts val="1000"/>
              </a:spcAft>
              <a:buNone/>
              <a:defRPr sz="13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</a:defRPr>
            </a:lvl1pPr>
          </a:lstStyle>
          <a:p>
            <a:pPr algn="l"/>
            <a:r>
              <a:rPr lang="en-US" sz="900" dirty="0">
                <a:sym typeface="Assistant Medium"/>
              </a:rPr>
              <a:t>Over to Pranav…</a:t>
            </a:r>
            <a:endParaRPr sz="900" dirty="0">
              <a:sym typeface="Assistan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Overview of                                       Ad Campaigns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Assistant"/>
              <a:buChar char="➔"/>
            </a:pPr>
            <a:r>
              <a:rPr lang="en" sz="1900"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11</a:t>
            </a:r>
            <a:r>
              <a:rPr lang="en" sz="2100" b="1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sz="2100">
                <a:latin typeface="Assistant"/>
                <a:ea typeface="Assistant"/>
                <a:cs typeface="Assistant"/>
                <a:sym typeface="Assistant"/>
              </a:rPr>
              <a:t>Ad Campaigns conducted by the Marketing Team</a:t>
            </a:r>
            <a:endParaRPr sz="2100"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Assistant"/>
              <a:buChar char="➔"/>
            </a:pPr>
            <a:r>
              <a:rPr lang="en" sz="2100">
                <a:latin typeface="Assistant"/>
                <a:ea typeface="Assistant"/>
                <a:cs typeface="Assistant"/>
                <a:sym typeface="Assistant"/>
              </a:rPr>
              <a:t>Audience: </a:t>
            </a:r>
            <a:r>
              <a:rPr lang="en" sz="2100" b="1">
                <a:latin typeface="Assistant"/>
                <a:ea typeface="Assistant"/>
                <a:cs typeface="Assistant"/>
                <a:sym typeface="Assistant"/>
              </a:rPr>
              <a:t>Educators</a:t>
            </a:r>
            <a:r>
              <a:rPr lang="en" sz="2100"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lang="en" sz="2100" b="1">
                <a:latin typeface="Assistant"/>
                <a:ea typeface="Assistant"/>
                <a:cs typeface="Assistant"/>
                <a:sym typeface="Assistant"/>
              </a:rPr>
              <a:t> Students </a:t>
            </a:r>
            <a:r>
              <a:rPr lang="en" sz="2100">
                <a:latin typeface="Assistant"/>
                <a:ea typeface="Assistant"/>
                <a:cs typeface="Assistant"/>
                <a:sym typeface="Assistant"/>
              </a:rPr>
              <a:t>and </a:t>
            </a:r>
            <a:r>
              <a:rPr lang="en" sz="2100" b="1">
                <a:latin typeface="Assistant"/>
                <a:ea typeface="Assistant"/>
                <a:cs typeface="Assistant"/>
                <a:sym typeface="Assistant"/>
              </a:rPr>
              <a:t>Principals</a:t>
            </a:r>
            <a:endParaRPr sz="2100" b="1"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Assistant"/>
              <a:buChar char="➔"/>
            </a:pPr>
            <a:r>
              <a:rPr lang="en" sz="2100">
                <a:latin typeface="Assistant"/>
                <a:ea typeface="Assistant"/>
                <a:cs typeface="Assistant"/>
                <a:sym typeface="Assistant"/>
              </a:rPr>
              <a:t>Age groups:</a:t>
            </a:r>
            <a:r>
              <a:rPr lang="en" sz="2100"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</a:t>
            </a:r>
            <a:r>
              <a:rPr lang="en" sz="1900"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13-17</a:t>
            </a:r>
            <a:r>
              <a:rPr lang="en" sz="1900"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lang="en" sz="1900" b="1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sz="1900"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18-24</a:t>
            </a:r>
            <a:r>
              <a:rPr lang="en" sz="1900"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lang="en" sz="1900" b="1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sz="1900"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25-34</a:t>
            </a:r>
            <a:r>
              <a:rPr lang="en" sz="1900"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lang="en" sz="1900" b="1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sz="1900"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35-44</a:t>
            </a:r>
            <a:r>
              <a:rPr lang="en" sz="1900"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lang="en" sz="1900" b="1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sz="1900"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45-54</a:t>
            </a:r>
            <a:r>
              <a:rPr lang="en" sz="1900"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lang="en" sz="1900" b="1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sz="1900"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55-64</a:t>
            </a:r>
            <a:endParaRPr sz="1900" b="1"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Assistant"/>
              <a:buChar char="➔"/>
            </a:pPr>
            <a:r>
              <a:rPr lang="en" sz="2100">
                <a:latin typeface="Assistant"/>
                <a:ea typeface="Assistant"/>
                <a:cs typeface="Assistant"/>
                <a:sym typeface="Assistant"/>
              </a:rPr>
              <a:t>Geography groups:</a:t>
            </a:r>
            <a:endParaRPr sz="2100"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Assistant"/>
              <a:buChar char="◆"/>
            </a:pPr>
            <a:r>
              <a:rPr lang="en" sz="2100" b="1">
                <a:latin typeface="Assistant"/>
                <a:ea typeface="Assistant"/>
                <a:cs typeface="Assistant"/>
                <a:sym typeface="Assistant"/>
              </a:rPr>
              <a:t>Group 1:</a:t>
            </a:r>
            <a:r>
              <a:rPr lang="en" sz="2100">
                <a:latin typeface="Assistant"/>
                <a:ea typeface="Assistant"/>
                <a:cs typeface="Assistant"/>
                <a:sym typeface="Assistant"/>
              </a:rPr>
              <a:t> Australia, Canada, United Kingdom, Ghana, Nigeria, Pakistan, United States</a:t>
            </a:r>
            <a:endParaRPr sz="2100"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Assistant"/>
              <a:buChar char="◆"/>
            </a:pPr>
            <a:r>
              <a:rPr lang="en" sz="2100" b="1">
                <a:latin typeface="Assistant"/>
                <a:ea typeface="Assistant"/>
                <a:cs typeface="Assistant"/>
                <a:sym typeface="Assistant"/>
              </a:rPr>
              <a:t>Group 2:</a:t>
            </a:r>
            <a:r>
              <a:rPr lang="en" sz="2100">
                <a:latin typeface="Assistant"/>
                <a:ea typeface="Assistant"/>
                <a:cs typeface="Assistant"/>
                <a:sym typeface="Assistant"/>
              </a:rPr>
              <a:t> Australia, Canada, United Kingdom, Ghana, Niger, Nigeria, Nepal, Pakistan, Thailand, Taiwan</a:t>
            </a:r>
            <a:endParaRPr sz="21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575" y="445025"/>
            <a:ext cx="332360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025" y="1250800"/>
            <a:ext cx="4976100" cy="351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Overview of                                       Ad Campaigns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9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latin typeface="Assistant"/>
                <a:ea typeface="Assistant"/>
                <a:cs typeface="Assistant"/>
                <a:sym typeface="Assistant"/>
              </a:rPr>
              <a:t>Since </a:t>
            </a:r>
            <a:r>
              <a:rPr lang="en" sz="1900" b="1">
                <a:latin typeface="Assistant"/>
                <a:ea typeface="Assistant"/>
                <a:cs typeface="Assistant"/>
                <a:sym typeface="Assistant"/>
              </a:rPr>
              <a:t>Facebook Ads </a:t>
            </a:r>
            <a:r>
              <a:rPr lang="en" sz="1900">
                <a:latin typeface="Assistant"/>
                <a:ea typeface="Assistant"/>
                <a:cs typeface="Assistant"/>
                <a:sym typeface="Assistant"/>
              </a:rPr>
              <a:t>offer Advertisement Analytics to help improve the ads, we’ll look at the </a:t>
            </a:r>
            <a:r>
              <a:rPr lang="en" sz="1900" b="1">
                <a:latin typeface="Assistant"/>
                <a:ea typeface="Assistant"/>
                <a:cs typeface="Assistant"/>
                <a:sym typeface="Assistant"/>
              </a:rPr>
              <a:t>collected data </a:t>
            </a:r>
            <a:r>
              <a:rPr lang="en" sz="1900">
                <a:latin typeface="Assistant"/>
                <a:ea typeface="Assistant"/>
                <a:cs typeface="Assistant"/>
                <a:sym typeface="Assistant"/>
              </a:rPr>
              <a:t>and </a:t>
            </a:r>
            <a:r>
              <a:rPr lang="en" sz="1900" b="1">
                <a:latin typeface="Assistant"/>
                <a:ea typeface="Assistant"/>
                <a:cs typeface="Assistant"/>
                <a:sym typeface="Assistant"/>
              </a:rPr>
              <a:t>visualize </a:t>
            </a:r>
            <a:r>
              <a:rPr lang="en" sz="1900">
                <a:latin typeface="Assistant"/>
                <a:ea typeface="Assistant"/>
                <a:cs typeface="Assistant"/>
                <a:sym typeface="Assistant"/>
              </a:rPr>
              <a:t>the necessary metrics to make them more </a:t>
            </a:r>
            <a:r>
              <a:rPr lang="en" sz="1900" b="1">
                <a:latin typeface="Assistant"/>
                <a:ea typeface="Assistant"/>
                <a:cs typeface="Assistant"/>
                <a:sym typeface="Assistant"/>
              </a:rPr>
              <a:t>Cost Efficient</a:t>
            </a:r>
            <a:r>
              <a:rPr lang="en" sz="1900">
                <a:latin typeface="Assistant"/>
                <a:ea typeface="Assistant"/>
                <a:cs typeface="Assistant"/>
                <a:sym typeface="Assistant"/>
              </a:rPr>
              <a:t> and ensure good use of the </a:t>
            </a:r>
            <a:r>
              <a:rPr lang="en" sz="1900" b="1">
                <a:latin typeface="Assistant"/>
                <a:ea typeface="Assistant"/>
                <a:cs typeface="Assistant"/>
                <a:sym typeface="Assistant"/>
              </a:rPr>
              <a:t>Marketing Expenditure</a:t>
            </a:r>
            <a:r>
              <a:rPr lang="en" sz="1900"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 sz="19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5575" y="445025"/>
            <a:ext cx="332360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Simplified Dataset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5" y="1649475"/>
            <a:ext cx="9097749" cy="28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Words>640</Words>
  <Application>Microsoft Macintosh PowerPoint</Application>
  <PresentationFormat>On-screen Show (16:9)</PresentationFormat>
  <Paragraphs>65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3" baseType="lpstr">
      <vt:lpstr>IBM Plex Mono</vt:lpstr>
      <vt:lpstr>IBM Plex Mono Medium</vt:lpstr>
      <vt:lpstr>Assistant Medium</vt:lpstr>
      <vt:lpstr>Assistant ExtraLight</vt:lpstr>
      <vt:lpstr>Calibri Light</vt:lpstr>
      <vt:lpstr>IBM Plex Sans SemiBold</vt:lpstr>
      <vt:lpstr>Calibri</vt:lpstr>
      <vt:lpstr>Assistant SemiBold</vt:lpstr>
      <vt:lpstr>Roboto</vt:lpstr>
      <vt:lpstr>Montserrat</vt:lpstr>
      <vt:lpstr>IBM Plex Sans</vt:lpstr>
      <vt:lpstr>IBM Plex Sans Medium</vt:lpstr>
      <vt:lpstr>Assistant ExtraBold</vt:lpstr>
      <vt:lpstr>Arial</vt:lpstr>
      <vt:lpstr>IBM Plex Mono SemiBold</vt:lpstr>
      <vt:lpstr>Assistant</vt:lpstr>
      <vt:lpstr>Assistant Light</vt:lpstr>
      <vt:lpstr>Office Theme</vt:lpstr>
      <vt:lpstr>PowerPoint Presentation</vt:lpstr>
      <vt:lpstr>   Team Description</vt:lpstr>
      <vt:lpstr>What is                                       ?</vt:lpstr>
      <vt:lpstr>More About                                 ….  </vt:lpstr>
      <vt:lpstr>PowerPoint Presentation</vt:lpstr>
      <vt:lpstr>PowerPoint Presentation</vt:lpstr>
      <vt:lpstr>Overview of                                       Ad Campaigns</vt:lpstr>
      <vt:lpstr>Overview of                                       Ad Campaigns</vt:lpstr>
      <vt:lpstr>Simplified Dataset</vt:lpstr>
      <vt:lpstr>Analysis of                                      Ad Campaigns</vt:lpstr>
      <vt:lpstr>Analysis of                                      Ad Campaigns</vt:lpstr>
      <vt:lpstr>&lt;1%</vt:lpstr>
      <vt:lpstr>How much ₹₹₹ to get a participant?</vt:lpstr>
      <vt:lpstr>Conclusion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4</cp:revision>
  <dcterms:modified xsi:type="dcterms:W3CDTF">2023-07-08T09:42:55Z</dcterms:modified>
</cp:coreProperties>
</file>